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6"/>
  </p:notesMasterIdLst>
  <p:handoutMasterIdLst>
    <p:handoutMasterId r:id="rId17"/>
  </p:handoutMasterIdLst>
  <p:sldIdLst>
    <p:sldId id="261" r:id="rId5"/>
    <p:sldId id="257" r:id="rId6"/>
    <p:sldId id="258" r:id="rId7"/>
    <p:sldId id="725" r:id="rId8"/>
    <p:sldId id="724" r:id="rId9"/>
    <p:sldId id="720" r:id="rId10"/>
    <p:sldId id="721" r:id="rId11"/>
    <p:sldId id="728" r:id="rId12"/>
    <p:sldId id="260" r:id="rId13"/>
    <p:sldId id="726" r:id="rId14"/>
    <p:sldId id="35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dan R" initials="FR" lastIdx="4" clrIdx="0">
    <p:extLst>
      <p:ext uri="{19B8F6BF-5375-455C-9EA6-DF929625EA0E}">
        <p15:presenceInfo xmlns:p15="http://schemas.microsoft.com/office/powerpoint/2012/main" userId="605d861d51ec6f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909F7"/>
    <a:srgbClr val="FF0000"/>
    <a:srgbClr val="FB823F"/>
    <a:srgbClr val="FFF533"/>
    <a:srgbClr val="EAEAEA"/>
    <a:srgbClr val="FFF415"/>
    <a:srgbClr val="EEEEEE"/>
    <a:srgbClr val="87175F"/>
    <a:srgbClr val="EEC6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74" autoAdjust="0"/>
  </p:normalViewPr>
  <p:slideViewPr>
    <p:cSldViewPr>
      <p:cViewPr varScale="1">
        <p:scale>
          <a:sx n="71" d="100"/>
          <a:sy n="71" d="100"/>
        </p:scale>
        <p:origin x="66" y="90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33E32-5603-440A-ACDD-7442C88C5FED}" type="datetimeFigureOut">
              <a:rPr lang="en-US" smtClean="0">
                <a:latin typeface="Tw Cen MT" panose="020B0602020104020603" pitchFamily="34" charset="0"/>
              </a:rPr>
              <a:t>9/6/2021</a:t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1589-0F8A-400D-AEF4-57688446A2F5}" type="slidenum">
              <a:rPr lang="en-US" smtClean="0">
                <a:latin typeface="Tw Cen MT" panose="020B0602020104020603" pitchFamily="34" charset="0"/>
              </a:rPr>
              <a:t>‹#›</a:t>
            </a:fld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AF4A386A-BFE4-4655-9801-CBB04655F27A}" type="datetimeFigureOut">
              <a:rPr lang="en-US" noProof="0" smtClean="0"/>
              <a:pPr/>
              <a:t>9/6/2021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DAE5FABD-26C8-4F74-B1E3-45BC91BC9D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763000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855345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C6DC5E-8B6E-4B1E-AC06-E294576FDDD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408351-E919-443D-87E8-1620566400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15DCA30-95B7-489E-845C-F39690F64D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C8774F-45C2-4B7F-A95D-FA9D7B73D3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9897510-82D1-4926-98EB-A0D41C7D23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073BA09-65BC-4D9A-813C-9AE442611F37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D5E4F5-831A-469B-873F-3C351F3E41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3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9E4243D4-825A-4907-A3C3-04F7912827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32AA18-0E7D-4A36-8C41-81B0DD960F21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B03C24-BA34-4769-BDC7-4813363C0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07E60CC-51AD-4410-9243-12154F6DC3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e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8344022-58A0-4F4B-92DF-9BD81E7F71A0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990519-323D-4E13-978B-FF1278C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  <p:pic>
        <p:nvPicPr>
          <p:cNvPr id="12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EBF521C3-7173-4CAF-87B5-730239596B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2" y="448284"/>
            <a:ext cx="2194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_Triangle patc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CEFB04-DBAA-4B73-947B-07EBAA8AB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9AAD0A-62F4-45A0-8567-14CB4E0E1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C863BA-29FD-47F9-AEAA-AF7F55F3F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0DFCDA8-8339-4CCA-ACB4-BDFF67AFF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horizontal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Multiple images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Important Content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6999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80335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1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2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3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7018F95-FB03-45AC-8BA0-06C63353D6A7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236720" y="568991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38EBC3E-5FED-4217-B5E1-0D38EBE5834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846320" y="4868062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80BB61E1-6A5F-4789-B82C-D17472C9054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469986" y="4046205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CE6818E-A85F-485F-B946-EA91494B59F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096000" y="322434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9EE194B-1226-4FBD-877D-430491BC1D78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84720" y="158062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43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51663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4483611C-B1EA-4EB8-93B1-96F9D0E2ABDF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A2B17085-5F35-449D-88CB-E49E4A4D1D9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86" y="4466022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A8968A30-AA94-45AC-8E82-30D5104865D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93786" y="5287881"/>
            <a:ext cx="64172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09AA6BC-678C-43F9-B263-1F629D3F4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733800" y="1261686"/>
            <a:ext cx="3716730" cy="4931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CBB1761-57A1-439A-A428-1A7C06C691F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953450" y="758767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1E80E04-6250-4528-B93E-4C1F976DD1D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711720" y="2402488"/>
            <a:ext cx="0" cy="100583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 Placeholder 7">
            <a:extLst>
              <a:ext uri="{FF2B5EF4-FFF2-40B4-BE49-F238E27FC236}">
                <a16:creationId xmlns:a16="http://schemas.microsoft.com/office/drawing/2014/main" id="{EFE12FA6-D84B-436C-BCD9-1FC658E19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4186" y="6109738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2" name="Text Placeholder 7">
            <a:extLst>
              <a:ext uri="{FF2B5EF4-FFF2-40B4-BE49-F238E27FC236}">
                <a16:creationId xmlns:a16="http://schemas.microsoft.com/office/drawing/2014/main" id="{5AA9ACB8-A421-4534-B858-399CF7D968A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29327" y="3644163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3" name="Text Placeholder 7">
            <a:extLst>
              <a:ext uri="{FF2B5EF4-FFF2-40B4-BE49-F238E27FC236}">
                <a16:creationId xmlns:a16="http://schemas.microsoft.com/office/drawing/2014/main" id="{8C8EF22A-88C1-45DB-BE39-AFF188D3FCC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39000" y="2819954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4" name="Text Placeholder 7">
            <a:extLst>
              <a:ext uri="{FF2B5EF4-FFF2-40B4-BE49-F238E27FC236}">
                <a16:creationId xmlns:a16="http://schemas.microsoft.com/office/drawing/2014/main" id="{36810687-33A3-4B5D-BDDB-0AAC55A2A3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832186" y="2000447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35" name="Text Placeholder 7">
            <a:extLst>
              <a:ext uri="{FF2B5EF4-FFF2-40B4-BE49-F238E27FC236}">
                <a16:creationId xmlns:a16="http://schemas.microsoft.com/office/drawing/2014/main" id="{0DC10921-47AA-4B56-8580-0C31CD617DE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517986" y="1178589"/>
            <a:ext cx="7407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1C8797C-BF43-44CD-B01A-4606E4C0D9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2447" y="441960"/>
            <a:ext cx="1046585" cy="54864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5FB2889-59E9-4388-A487-118D3F53B6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6612"/>
            <a:ext cx="1245973" cy="5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775349" y="5213990"/>
            <a:ext cx="1587295" cy="48507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65599" y="5213990"/>
            <a:ext cx="1587295" cy="485075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55849" y="5213990"/>
            <a:ext cx="1587295" cy="50101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09105" y="3576470"/>
            <a:ext cx="1587295" cy="503687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92549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130882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158653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83414" y="3059089"/>
            <a:ext cx="6112986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5972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60805" y="3576469"/>
            <a:ext cx="1587295" cy="50366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4260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605" y="3576470"/>
            <a:ext cx="1587295" cy="503692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623580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99355" y="3576470"/>
            <a:ext cx="1587295" cy="503690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NAME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045554" y="260189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24200" y="4650109"/>
            <a:ext cx="4451251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34922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530204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7111798" y="419291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4DD0BCB0-F8A1-49EA-A8A9-879EBF26A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637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096361-3051-4F53-9D29-86B8FABEFDC0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464CB5F-65F4-495E-B2BE-FE1651F22E7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6920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A7BF-D4D9-475D-A457-5C94A8193481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440068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8ABBC-90E1-4199-8A83-5797B15C277D}" type="datetime1">
              <a:rPr lang="en-US" smtClean="0"/>
              <a:t>9/6/2021</a:t>
            </a:fld>
            <a:endParaRPr lang="en-GB" dirty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CC2CD-3A87-4315-AA41-30F37669CA6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0921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86BFD-59C7-4EA0-B0A5-67C4436C12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746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0D7855-F905-4172-85D9-761655FE4902}"/>
              </a:ext>
            </a:extLst>
          </p:cNvPr>
          <p:cNvSpPr txBox="1">
            <a:spLocks/>
          </p:cNvSpPr>
          <p:nvPr userDrawn="1"/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09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077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6C3B21-EA66-4C31-8F02-CD4A48D2404B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4D3A4C1-CEBD-4299-8282-3CFA759D0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C0FE87E-F2E1-4954-A5D3-4F012E83A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2CF937C-49E2-4358-A65C-6FD6BC19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1196E21-2B75-4634-80CB-6F4641E5F1EE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E45152-C13C-47ED-916A-5DD61D3991CC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BA3D28-107A-40BE-B56D-3A7C0AC512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B4CDD28D-8515-42A2-A50F-B8F232B25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875911-0FBF-4455-A304-9EFC623AF9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B535E70-9844-46E1-B887-B4C761E146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882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641259-2DBF-4DAD-80D3-8EC968C03EA2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7C1EB7-D45F-488A-B387-09B09113E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BEB7788-B37D-4421-A2D3-FFEB98ADC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B89285-EE71-4586-B614-AA1CC0267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6FFE9BD-CAD3-4E0F-8448-096394BA2567}"/>
              </a:ext>
            </a:extLst>
          </p:cNvPr>
          <p:cNvSpPr/>
          <p:nvPr userDrawn="1"/>
        </p:nvSpPr>
        <p:spPr>
          <a:xfrm rot="10800000">
            <a:off x="515938" y="-17463"/>
            <a:ext cx="1258887" cy="111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0B4A41-2EC4-4093-8715-41D986092B69}"/>
              </a:ext>
            </a:extLst>
          </p:cNvPr>
          <p:cNvSpPr/>
          <p:nvPr userDrawn="1"/>
        </p:nvSpPr>
        <p:spPr>
          <a:xfrm>
            <a:off x="11371263" y="6408738"/>
            <a:ext cx="280987" cy="280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1DCFC325-D5B8-43C6-AD53-2DD64F482D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199188"/>
            <a:ext cx="1258887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D7F70A8D-2AA7-4B79-8595-FE68206022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6186488"/>
            <a:ext cx="1073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5E74A3-B119-41D0-842C-C653CA6988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3325" y="6456363"/>
            <a:ext cx="295275" cy="187325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E46A140-75A8-40D6-AF6C-D88BF0F9AB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648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EE5B-541A-495E-8F8F-E110EF4FA092}" type="datetimeFigureOut">
              <a:rPr lang="en-US" smtClean="0"/>
              <a:pPr/>
              <a:t>9/6/2021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DE893-426D-45BD-AE8A-F63C4AA247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825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C279-36F1-4AB9-AF0F-2A06802F594B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1AE5-8E01-49D8-9E4B-C1E5E99DE2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 descr="PERPR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747" y="6126163"/>
            <a:ext cx="2056653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2923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2637C-41BE-4807-86E4-3B24AD223B19}" type="datetimeFigureOut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74BF-BD5B-4314-A14E-5C4AAFDCA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845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3" y="2005762"/>
            <a:ext cx="9612647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D0D802-ED4B-4285-A144-2D67A96D7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5"/>
          <a:stretch/>
        </p:blipFill>
        <p:spPr>
          <a:xfrm>
            <a:off x="10739505" y="-23851"/>
            <a:ext cx="1475967" cy="731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36B95-F9CF-4FA5-987A-970DC83022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715"/>
            <a:ext cx="1706879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8BA4-8799-8844-AC38-066A8DF79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4013" r:id="rId41"/>
    <p:sldLayoutId id="2147483994" r:id="rId42"/>
    <p:sldLayoutId id="2147484005" r:id="rId43"/>
    <p:sldLayoutId id="2147484006" r:id="rId44"/>
    <p:sldLayoutId id="2147483979" r:id="rId45"/>
    <p:sldLayoutId id="2147483980" r:id="rId46"/>
    <p:sldLayoutId id="2147483981" r:id="rId47"/>
    <p:sldLayoutId id="2147483982" r:id="rId48"/>
    <p:sldLayoutId id="2147483983" r:id="rId49"/>
    <p:sldLayoutId id="2147483984" r:id="rId50"/>
    <p:sldLayoutId id="2147483985" r:id="rId51"/>
    <p:sldLayoutId id="2147483986" r:id="rId52"/>
    <p:sldLayoutId id="2147484008" r:id="rId53"/>
    <p:sldLayoutId id="2147484009" r:id="rId54"/>
    <p:sldLayoutId id="2147484010" r:id="rId55"/>
    <p:sldLayoutId id="2147484011" r:id="rId56"/>
    <p:sldLayoutId id="2147484012" r:id="rId57"/>
    <p:sldLayoutId id="2147484014" r:id="rId58"/>
    <p:sldLayoutId id="2147484015" r:id="rId59"/>
    <p:sldLayoutId id="2147484016" r:id="rId60"/>
    <p:sldLayoutId id="2147484018" r:id="rId61"/>
    <p:sldLayoutId id="2147484019" r:id="rId62"/>
    <p:sldLayoutId id="2147484021" r:id="rId63"/>
    <p:sldLayoutId id="2147484022" r:id="rId64"/>
    <p:sldLayoutId id="2147484023" r:id="rId65"/>
    <p:sldLayoutId id="2147484024" r:id="rId66"/>
    <p:sldLayoutId id="2147484025" r:id="rId67"/>
    <p:sldLayoutId id="2147484026" r:id="rId68"/>
    <p:sldLayoutId id="2147484027" r:id="rId69"/>
    <p:sldLayoutId id="2147484031" r:id="rId7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m-coating.co.id/" TargetMode="External"/><Relationship Id="rId2" Type="http://schemas.openxmlformats.org/officeDocument/2006/relationships/hyperlink" Target="https://www.perintis-proteksi.com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-110" t="11472" r="110" b="46340"/>
          <a:stretch/>
        </p:blipFill>
        <p:spPr>
          <a:xfrm>
            <a:off x="0" y="0"/>
            <a:ext cx="12192000" cy="6858000"/>
          </a:xfrm>
        </p:spPr>
      </p:pic>
      <p:sp>
        <p:nvSpPr>
          <p:cNvPr id="285" name="Text Placeholder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6" name="Text Placeholder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4200" y="2484310"/>
            <a:ext cx="6877050" cy="2275238"/>
          </a:xfrm>
        </p:spPr>
        <p:txBody>
          <a:bodyPr anchor="ctr">
            <a:noAutofit/>
          </a:bodyPr>
          <a:lstStyle/>
          <a:p>
            <a:r>
              <a:rPr lang="en-US" sz="6600" b="1">
                <a:solidFill>
                  <a:schemeClr val="accent3">
                    <a:lumMod val="50000"/>
                  </a:schemeClr>
                </a:solidFill>
                <a:latin typeface="+mn-lt"/>
              </a:rPr>
              <a:t>introduction</a:t>
            </a:r>
            <a:endParaRPr lang="en-US" sz="6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EA948CC-03EB-4C9D-9312-B36E42024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580" y="3983244"/>
            <a:ext cx="6934200" cy="149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95538" lvl="5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defRPr/>
            </a:pP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9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DF7072C0-23B8-422C-99B9-5F773CF4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1" y="640976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D68A02-12EA-4AF8-98A0-E5B3DEE62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49" y="594959"/>
            <a:ext cx="2686051" cy="11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495A2-39CC-4C49-A086-712A0F9B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CV Lukman Hartono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47A2-55B9-4549-8C71-270A0B6B3E0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85850" y="2103438"/>
            <a:ext cx="11106150" cy="4221162"/>
          </a:xfrm>
        </p:spPr>
        <p:txBody>
          <a:bodyPr>
            <a:normAutofit/>
          </a:bodyPr>
          <a:lstStyle/>
          <a:p>
            <a:r>
              <a:rPr lang="en-US" sz="2800"/>
              <a:t>Nama: </a:t>
            </a:r>
            <a:r>
              <a:rPr lang="en-US" sz="2800" b="1"/>
              <a:t>Lukman Hartono</a:t>
            </a:r>
          </a:p>
          <a:p>
            <a:r>
              <a:rPr lang="en-US" sz="2800"/>
              <a:t>Alumni: </a:t>
            </a:r>
            <a:r>
              <a:rPr lang="en-US" sz="2800" b="1"/>
              <a:t>S1 Teknik Perminyakan, Universitas Trisakti</a:t>
            </a:r>
          </a:p>
          <a:p>
            <a:pPr>
              <a:spcAft>
                <a:spcPts val="600"/>
              </a:spcAft>
            </a:pPr>
            <a:r>
              <a:rPr lang="en-US" sz="2800"/>
              <a:t>International Professional Certification: </a:t>
            </a:r>
          </a:p>
          <a:p>
            <a:pPr marL="457200" lvl="6">
              <a:buClr>
                <a:schemeClr val="tx1"/>
              </a:buClr>
              <a:defRPr/>
            </a:pPr>
            <a:r>
              <a:rPr lang="en-US" sz="2600" b="1"/>
              <a:t>NACE Certified Cathodic Protection Technologist CP3</a:t>
            </a:r>
          </a:p>
          <a:p>
            <a:pPr marL="457200" lvl="6">
              <a:buClr>
                <a:schemeClr val="tx1"/>
              </a:buClr>
              <a:defRPr/>
            </a:pPr>
            <a:r>
              <a:rPr lang="id-ID" sz="2600" b="1"/>
              <a:t>NACE Certified Corrosion Technologist</a:t>
            </a:r>
          </a:p>
          <a:p>
            <a:pPr marL="457200" lvl="6">
              <a:buClr>
                <a:schemeClr val="tx1"/>
              </a:buClr>
              <a:defRPr/>
            </a:pPr>
            <a:r>
              <a:rPr lang="id-ID" sz="2600" b="1"/>
              <a:t>NACE Certified Protective Coating Technologist</a:t>
            </a:r>
            <a:endParaRPr lang="en-US" sz="2600" b="1"/>
          </a:p>
          <a:p>
            <a:pPr marL="457200" lvl="6">
              <a:buClr>
                <a:schemeClr val="tx1"/>
              </a:buClr>
              <a:defRPr/>
            </a:pPr>
            <a:r>
              <a:rPr lang="id-ID" sz="2600" b="1"/>
              <a:t>NACE Certified Coating Inspector </a:t>
            </a:r>
            <a:r>
              <a:rPr lang="en-US" sz="2600" b="1"/>
              <a:t>L</a:t>
            </a:r>
            <a:r>
              <a:rPr lang="id-ID" sz="2600" b="1"/>
              <a:t>evel II</a:t>
            </a:r>
            <a:endParaRPr lang="en-US" sz="2600" b="1"/>
          </a:p>
        </p:txBody>
      </p:sp>
    </p:spTree>
    <p:extLst>
      <p:ext uri="{BB962C8B-B14F-4D97-AF65-F5344CB8AC3E}">
        <p14:creationId xmlns:p14="http://schemas.microsoft.com/office/powerpoint/2010/main" val="260015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B51C-F8CC-4AB7-874F-B884D2DA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Riwayat Kerja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D02C5-467E-4D82-8592-A06A4020F3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905000"/>
            <a:ext cx="11106150" cy="4221162"/>
          </a:xfrm>
        </p:spPr>
        <p:txBody>
          <a:bodyPr/>
          <a:lstStyle/>
          <a:p>
            <a:pPr marL="0" indent="0">
              <a:buNone/>
            </a:pPr>
            <a:r>
              <a:rPr lang="en-US" sz="2400" b="1"/>
              <a:t>Bekerja di bidang anti korosi sejak 1990 hingga sekarang</a:t>
            </a:r>
          </a:p>
          <a:p>
            <a:pPr marL="0" indent="0">
              <a:buNone/>
            </a:pPr>
            <a:r>
              <a:rPr lang="en-US"/>
              <a:t>Riwayat kerja:</a:t>
            </a:r>
          </a:p>
          <a:p>
            <a:r>
              <a:rPr lang="en-US"/>
              <a:t>Engineer pada DIMET Cathodic Protection tahun </a:t>
            </a:r>
            <a:r>
              <a:rPr lang="en-US" b="1"/>
              <a:t>1990 - 2000</a:t>
            </a:r>
          </a:p>
          <a:p>
            <a:r>
              <a:rPr lang="en-US"/>
              <a:t>Technical Director PT. Perintis Proteksi Sejahtera semenjak tahun </a:t>
            </a:r>
            <a:r>
              <a:rPr lang="en-US" b="1"/>
              <a:t>2000 - sekarang</a:t>
            </a:r>
          </a:p>
          <a:p>
            <a:r>
              <a:rPr lang="en-US"/>
              <a:t>Technical Director PT. TAM Victory Cemerlang semenjak tahun </a:t>
            </a:r>
            <a:r>
              <a:rPr lang="en-US" b="1"/>
              <a:t>2010 - sekarang</a:t>
            </a:r>
          </a:p>
          <a:p>
            <a:endParaRPr lang="en-US"/>
          </a:p>
          <a:p>
            <a:r>
              <a:rPr lang="en-US"/>
              <a:t>Website PERPRO : </a:t>
            </a:r>
            <a:r>
              <a:rPr lang="en-US">
                <a:hlinkClick r:id="rId2"/>
              </a:rPr>
              <a:t>https://www.perintis-proteksi.com</a:t>
            </a:r>
            <a:endParaRPr lang="en-US"/>
          </a:p>
          <a:p>
            <a:r>
              <a:rPr lang="en-US"/>
              <a:t>Website TAM : </a:t>
            </a:r>
            <a:r>
              <a:rPr lang="en-US">
                <a:hlinkClick r:id="rId3"/>
              </a:rPr>
              <a:t>https://www.tam-coating.co.id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8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803E-14D0-4AFB-B89E-162982C8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NACE CP3 - Cathodic Protection Technologist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60C21-CC65-4983-98A5-1A22213DD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399" y="1864659"/>
            <a:ext cx="5928328" cy="45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F6560-8850-4863-87F2-714135B30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49" y="1828800"/>
            <a:ext cx="48577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56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EC744-8350-4D3E-BED0-8D638C544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NACE Corrosion technologist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464246-034F-4C7B-907D-E8479438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188" y="1828800"/>
            <a:ext cx="5865517" cy="45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A4040F-A102-47FC-9F79-9460EE161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99" y="1828800"/>
            <a:ext cx="465368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CA36422-1F5A-45AE-9071-D31ACDF8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NACE </a:t>
            </a:r>
            <a:r>
              <a:rPr lang="en-US" b="1">
                <a:effectLst/>
              </a:rPr>
              <a:t>Protective Coating Technologist</a:t>
            </a:r>
            <a:endParaRPr lang="en-US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6B8AE1-C8A7-4E04-8264-F50745C3C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7400"/>
            <a:ext cx="4267200" cy="4319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FD78F1-4D3C-4126-B365-5AD392E3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967340"/>
            <a:ext cx="603886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09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CC47-E060-48FC-A23E-5F28DED5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NACE COATING INSPECTOR LEVEL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5F75E-0030-40A9-B069-852329E5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763" y="1795020"/>
            <a:ext cx="5792308" cy="45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1A4E2D-81E9-47CE-A112-D0A77565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63644"/>
            <a:ext cx="4620123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5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5FC2-13EE-47CD-A514-388F9DFA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tingkat sertifikasi nace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9756-EE48-4999-8CEC-16E11C9D41B3}"/>
              </a:ext>
            </a:extLst>
          </p:cNvPr>
          <p:cNvSpPr txBox="1">
            <a:spLocks/>
          </p:cNvSpPr>
          <p:nvPr/>
        </p:nvSpPr>
        <p:spPr>
          <a:xfrm>
            <a:off x="562087" y="1905000"/>
            <a:ext cx="11106150" cy="4221162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1. CP1 - Tester</a:t>
            </a:r>
          </a:p>
          <a:p>
            <a:pPr>
              <a:spcBef>
                <a:spcPts val="600"/>
              </a:spcBef>
            </a:pPr>
            <a:r>
              <a:rPr lang="en-US"/>
              <a:t>Exploring the fundamental theory and practical techniques for </a:t>
            </a:r>
            <a:r>
              <a:rPr lang="en-US" b="1"/>
              <a:t>testing</a:t>
            </a:r>
            <a:r>
              <a:rPr lang="en-US"/>
              <a:t> and evaluating data to determine the effectiveness of both galvanic and impressed current Cathodic Protection systems and to </a:t>
            </a:r>
            <a:r>
              <a:rPr lang="en-US" b="1"/>
              <a:t>gather design data</a:t>
            </a:r>
            <a:r>
              <a:rPr lang="en-US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/>
              <a:t>2. CP2 - Technician</a:t>
            </a:r>
          </a:p>
          <a:p>
            <a:pPr>
              <a:spcBef>
                <a:spcPts val="600"/>
              </a:spcBef>
            </a:pPr>
            <a:r>
              <a:rPr lang="en-US"/>
              <a:t>Intermediate-level training to </a:t>
            </a:r>
            <a:r>
              <a:rPr lang="en-US" b="1"/>
              <a:t>perform field tests </a:t>
            </a:r>
            <a:r>
              <a:rPr lang="en-US"/>
              <a:t>and identify different current measurements and voltage readings. Use data to </a:t>
            </a:r>
            <a:r>
              <a:rPr lang="en-US" b="1"/>
              <a:t>determine the effectiveness </a:t>
            </a:r>
            <a:r>
              <a:rPr lang="en-US"/>
              <a:t>of both galvanic and impressed current CP systems in mitigating corrosion.</a:t>
            </a:r>
          </a:p>
          <a:p>
            <a:pPr marL="0" indent="0">
              <a:buNone/>
            </a:pPr>
            <a:r>
              <a:rPr lang="en-US" b="1"/>
              <a:t>3</a:t>
            </a:r>
            <a:r>
              <a:rPr lang="en-US" sz="2000" b="1"/>
              <a:t>. CP3 - Technologist</a:t>
            </a:r>
          </a:p>
          <a:p>
            <a:pPr>
              <a:spcBef>
                <a:spcPts val="600"/>
              </a:spcBef>
            </a:pPr>
            <a:r>
              <a:rPr lang="en-US" sz="2000"/>
              <a:t>Strong focus on </a:t>
            </a:r>
            <a:r>
              <a:rPr lang="en-US" sz="2000" b="1"/>
              <a:t>the interpretation of CP data, troubleshooting, and migration of problems</a:t>
            </a:r>
            <a:r>
              <a:rPr lang="en-US" sz="2000"/>
              <a:t> that arise in both galvanic and impressed current systems, including </a:t>
            </a:r>
            <a:r>
              <a:rPr lang="en-US" sz="2000" b="1"/>
              <a:t>design calculations </a:t>
            </a:r>
            <a:r>
              <a:rPr lang="en-US" sz="2000"/>
              <a:t>for these systems.</a:t>
            </a:r>
          </a:p>
          <a:p>
            <a:pPr marL="0" indent="0">
              <a:buNone/>
            </a:pPr>
            <a:r>
              <a:rPr lang="en-US" b="1"/>
              <a:t>4. CP4 – Specialist</a:t>
            </a:r>
          </a:p>
          <a:p>
            <a:pPr>
              <a:spcBef>
                <a:spcPts val="600"/>
              </a:spcBef>
            </a:pPr>
            <a:r>
              <a:rPr lang="en-US" sz="2000"/>
              <a:t>Focuses on the principles and procedures for </a:t>
            </a:r>
            <a:r>
              <a:rPr lang="en-US" sz="2000" b="1"/>
              <a:t>CP design on a variety of structures </a:t>
            </a:r>
            <a:r>
              <a:rPr lang="en-US" sz="2000"/>
              <a:t>for both galvanic and impressed current systems.</a:t>
            </a:r>
            <a:endParaRPr lang="en-US"/>
          </a:p>
        </p:txBody>
      </p:sp>
      <p:pic>
        <p:nvPicPr>
          <p:cNvPr id="5" name="Picture 2" descr="Tes NACE">
            <a:extLst>
              <a:ext uri="{FF2B5EF4-FFF2-40B4-BE49-F238E27FC236}">
                <a16:creationId xmlns:a16="http://schemas.microsoft.com/office/drawing/2014/main" id="{4F019B67-3276-4F52-92C4-2A85FD253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5669338"/>
            <a:ext cx="3124200" cy="118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26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E4CCD-2078-4EC2-979E-44F2985F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Penjelasan sertifikat NACE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14550-2F0A-41C4-B510-585F97C7C3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2087" y="1905000"/>
            <a:ext cx="11106150" cy="42211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/>
              <a:t>Langkah Sertifikasi NACE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Hadir course: dapat </a:t>
            </a:r>
            <a:r>
              <a:rPr lang="en-US" b="1"/>
              <a:t>sertifikat completion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Lulus Kuis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Lulus Essay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Lulus Theory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Proses sertifikasi dengan melampirkan pengalaman kerja dan surat referensi pihak ke-3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Keuntungan memiliki </a:t>
            </a:r>
            <a:r>
              <a:rPr lang="en-US" u="sng"/>
              <a:t>international certificate:</a:t>
            </a:r>
          </a:p>
          <a:p>
            <a:pPr>
              <a:buAutoNum type="arabicPeriod"/>
            </a:pPr>
            <a:r>
              <a:rPr lang="en-US"/>
              <a:t>Mempermudah untuk dapat diterima bekerja di perusahaan multinasional, di dalam maupun di luar negeri.</a:t>
            </a:r>
          </a:p>
          <a:p>
            <a:pPr>
              <a:buAutoNum type="arabicPeriod"/>
            </a:pPr>
            <a:r>
              <a:rPr lang="en-US"/>
              <a:t>Meningkatkan skill dalam ranah professional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8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4FE3-F2A3-42D0-AB6E-59657D71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Perbandingan sertifikaT nace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3F085-DA88-4A7E-8D3E-4F752C10D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96" t="13060" r="5505" b="8500"/>
          <a:stretch/>
        </p:blipFill>
        <p:spPr>
          <a:xfrm rot="16200000">
            <a:off x="1194336" y="1411704"/>
            <a:ext cx="3966408" cy="525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529EAB-3107-4FC5-8B35-0F68ECB4C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828800"/>
            <a:ext cx="5928328" cy="450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21F6EA-8BFD-4A60-906E-827C6AFDFEC3}"/>
              </a:ext>
            </a:extLst>
          </p:cNvPr>
          <p:cNvSpPr txBox="1"/>
          <p:nvPr/>
        </p:nvSpPr>
        <p:spPr>
          <a:xfrm>
            <a:off x="914400" y="6059557"/>
            <a:ext cx="3998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Sertifikat Completion Menghadiri Course </a:t>
            </a:r>
          </a:p>
          <a:p>
            <a:pPr algn="ctr"/>
            <a:r>
              <a:rPr lang="en-US"/>
              <a:t>&amp; Belum Certified/Belum Lulus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C4D516-7B79-4805-BCB7-0408AC3930F3}"/>
              </a:ext>
            </a:extLst>
          </p:cNvPr>
          <p:cNvSpPr txBox="1"/>
          <p:nvPr/>
        </p:nvSpPr>
        <p:spPr>
          <a:xfrm>
            <a:off x="6430077" y="6068522"/>
            <a:ext cx="49553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Sudah memenuhi semua persyaratan dan </a:t>
            </a:r>
          </a:p>
          <a:p>
            <a:pPr algn="ctr"/>
            <a:r>
              <a:rPr lang="en-US"/>
              <a:t>Sudah lulus menjadi certified CP3 - CP Technologist </a:t>
            </a:r>
          </a:p>
        </p:txBody>
      </p:sp>
    </p:spTree>
    <p:extLst>
      <p:ext uri="{BB962C8B-B14F-4D97-AF65-F5344CB8AC3E}">
        <p14:creationId xmlns:p14="http://schemas.microsoft.com/office/powerpoint/2010/main" val="1431469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6460FF-1FA2-4351-BF68-90A5B8D894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04740B-0C5A-4C9C-9795-9E457B88D9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9A725D-43A1-4A33-BD7B-A7C5D56A8A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271847-5280-4C91-8E14-4B8481009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3809" y="2484310"/>
            <a:ext cx="5864382" cy="2275238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8" name="Picture 2" descr="https://lh3.googleusercontent.com/proxy/fsjX45BWbJYrAv5fSY29LUnFRxlGxT-cW0EUZ2PaxQRal8F9QmjnJto56RB4_0vA35A-CNaA-bO4qVYVIiD9gU8rBr00RUbCX35bTzUMQ_5-aQaluoujodoVUttYH9bzIGhS">
            <a:extLst>
              <a:ext uri="{FF2B5EF4-FFF2-40B4-BE49-F238E27FC236}">
                <a16:creationId xmlns:a16="http://schemas.microsoft.com/office/drawing/2014/main" id="{7D992E76-2A2D-4FFD-B8A4-4247946C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2" y="624617"/>
            <a:ext cx="4284133" cy="10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1C9E71-7A82-41F1-B013-162F78A93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609976"/>
            <a:ext cx="2686051" cy="11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4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reveal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86D9CC-0D9D-4BFE-B3F3-26F480BF8C8A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{41415CF1-A4CC-4BE8-8E4C-E0EC380CC794}tf89082059_win32</Template>
  <TotalTime>4449</TotalTime>
  <Words>354</Words>
  <Application>Microsoft Office PowerPoint</Application>
  <PresentationFormat>Widescreen</PresentationFormat>
  <Paragraphs>49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Tw Cen MT</vt:lpstr>
      <vt:lpstr>Tw Cen MT Condensed</vt:lpstr>
      <vt:lpstr>Wingdings 3</vt:lpstr>
      <vt:lpstr>ModernClassicBlock-3</vt:lpstr>
      <vt:lpstr>introduction</vt:lpstr>
      <vt:lpstr>CV Lukman Hartono</vt:lpstr>
      <vt:lpstr>Riwayat Kerja</vt:lpstr>
      <vt:lpstr>NACE CP3 - Cathodic Protection Technologist</vt:lpstr>
      <vt:lpstr>NACE Corrosion technologist</vt:lpstr>
      <vt:lpstr>NACE Protective Coating Technologist</vt:lpstr>
      <vt:lpstr>NACE COATING INSPECTOR LEVEL 2</vt:lpstr>
      <vt:lpstr>tingkat sertifikasi nace</vt:lpstr>
      <vt:lpstr>Penjelasan sertifikat NACE</vt:lpstr>
      <vt:lpstr>Perbandingan sertifikaT nace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</dc:title>
  <dc:creator>Firdan R</dc:creator>
  <cp:lastModifiedBy>Firdan R</cp:lastModifiedBy>
  <cp:revision>927</cp:revision>
  <dcterms:created xsi:type="dcterms:W3CDTF">2020-09-25T04:29:03Z</dcterms:created>
  <dcterms:modified xsi:type="dcterms:W3CDTF">2021-09-06T08:46:06Z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